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95" r:id="rId4"/>
    <p:sldId id="269" r:id="rId5"/>
    <p:sldId id="303" r:id="rId6"/>
    <p:sldId id="261" r:id="rId7"/>
    <p:sldId id="296" r:id="rId8"/>
    <p:sldId id="298" r:id="rId9"/>
    <p:sldId id="275" r:id="rId10"/>
    <p:sldId id="302" r:id="rId11"/>
    <p:sldId id="274" r:id="rId12"/>
    <p:sldId id="272" r:id="rId13"/>
    <p:sldId id="273" r:id="rId14"/>
    <p:sldId id="277" r:id="rId15"/>
    <p:sldId id="278" r:id="rId16"/>
    <p:sldId id="279" r:id="rId17"/>
    <p:sldId id="281" r:id="rId18"/>
    <p:sldId id="280" r:id="rId19"/>
    <p:sldId id="304" r:id="rId20"/>
    <p:sldId id="282" r:id="rId21"/>
    <p:sldId id="283" r:id="rId22"/>
    <p:sldId id="285" r:id="rId23"/>
    <p:sldId id="284" r:id="rId24"/>
    <p:sldId id="286" r:id="rId25"/>
    <p:sldId id="258" r:id="rId26"/>
    <p:sldId id="287" r:id="rId27"/>
    <p:sldId id="307" r:id="rId28"/>
    <p:sldId id="288" r:id="rId29"/>
    <p:sldId id="291" r:id="rId30"/>
    <p:sldId id="301" r:id="rId31"/>
    <p:sldId id="305" r:id="rId32"/>
    <p:sldId id="299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Marler" initials="PLM" lastIdx="1" clrIdx="0">
    <p:extLst>
      <p:ext uri="{19B8F6BF-5375-455C-9EA6-DF929625EA0E}">
        <p15:presenceInfo xmlns:p15="http://schemas.microsoft.com/office/powerpoint/2012/main" userId="Penny Mar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8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ada\Desktop\Desktop%20backup%201-14-17\Home%20Stuff%20&amp;%20Penny's%20Files\Clergy%20Finances\Salaries%201890%20to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ada\Desktop\Desktop%20backup%201-14-17\PR%202015\Priest%20Status%20Chart%202016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39005289602592E-2"/>
          <c:y val="1.4344648182382317E-2"/>
          <c:w val="0.93531727651690599"/>
          <c:h val="0.8882152194550498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1890</c:v>
                </c:pt>
                <c:pt idx="1">
                  <c:v>1895</c:v>
                </c:pt>
                <c:pt idx="2">
                  <c:v>1900</c:v>
                </c:pt>
                <c:pt idx="3">
                  <c:v>1905</c:v>
                </c:pt>
                <c:pt idx="4">
                  <c:v>1910</c:v>
                </c:pt>
                <c:pt idx="5">
                  <c:v>1915</c:v>
                </c:pt>
                <c:pt idx="6">
                  <c:v>1920</c:v>
                </c:pt>
                <c:pt idx="7">
                  <c:v>1925</c:v>
                </c:pt>
                <c:pt idx="8">
                  <c:v>1930</c:v>
                </c:pt>
                <c:pt idx="9">
                  <c:v>1935</c:v>
                </c:pt>
                <c:pt idx="10">
                  <c:v>1940</c:v>
                </c:pt>
                <c:pt idx="11">
                  <c:v>1945</c:v>
                </c:pt>
                <c:pt idx="12">
                  <c:v>1950</c:v>
                </c:pt>
                <c:pt idx="13">
                  <c:v>1955</c:v>
                </c:pt>
                <c:pt idx="14">
                  <c:v>1960</c:v>
                </c:pt>
                <c:pt idx="15">
                  <c:v>1965</c:v>
                </c:pt>
                <c:pt idx="16">
                  <c:v>1970</c:v>
                </c:pt>
                <c:pt idx="17">
                  <c:v>1975</c:v>
                </c:pt>
                <c:pt idx="18">
                  <c:v>1980</c:v>
                </c:pt>
                <c:pt idx="19">
                  <c:v>1985</c:v>
                </c:pt>
                <c:pt idx="20">
                  <c:v>1990</c:v>
                </c:pt>
                <c:pt idx="21">
                  <c:v>1995</c:v>
                </c:pt>
                <c:pt idx="22">
                  <c:v>2000</c:v>
                </c:pt>
                <c:pt idx="23">
                  <c:v>2005</c:v>
                </c:pt>
                <c:pt idx="24">
                  <c:v>2010</c:v>
                </c:pt>
                <c:pt idx="25">
                  <c:v>2017</c:v>
                </c:pt>
              </c:numCache>
            </c:num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3.1015625</c:v>
                </c:pt>
                <c:pt idx="1">
                  <c:v>2.6095890410958904</c:v>
                </c:pt>
                <c:pt idx="2">
                  <c:v>2.2286585365853657</c:v>
                </c:pt>
                <c:pt idx="3">
                  <c:v>1.8682926829268294</c:v>
                </c:pt>
                <c:pt idx="4">
                  <c:v>1.6300813008130082</c:v>
                </c:pt>
                <c:pt idx="5">
                  <c:v>1.4005602240896358</c:v>
                </c:pt>
                <c:pt idx="6">
                  <c:v>1.5256410256410255</c:v>
                </c:pt>
                <c:pt idx="7">
                  <c:v>1.4299138606108066</c:v>
                </c:pt>
                <c:pt idx="8">
                  <c:v>1.3949138606108067</c:v>
                </c:pt>
                <c:pt idx="9">
                  <c:v>1.3599138606108065</c:v>
                </c:pt>
                <c:pt idx="10">
                  <c:v>1.3249138606108068</c:v>
                </c:pt>
                <c:pt idx="11">
                  <c:v>1.2899138606108069</c:v>
                </c:pt>
                <c:pt idx="12">
                  <c:v>1.254913860610807</c:v>
                </c:pt>
                <c:pt idx="13">
                  <c:v>1.2199138606108071</c:v>
                </c:pt>
                <c:pt idx="14">
                  <c:v>1.1849138606108072</c:v>
                </c:pt>
                <c:pt idx="15">
                  <c:v>1.148804934464148</c:v>
                </c:pt>
                <c:pt idx="16">
                  <c:v>0.99179974104445401</c:v>
                </c:pt>
                <c:pt idx="17">
                  <c:v>0.95230158730158732</c:v>
                </c:pt>
                <c:pt idx="18">
                  <c:v>0.85247109498979823</c:v>
                </c:pt>
                <c:pt idx="19">
                  <c:v>0.69748799555537921</c:v>
                </c:pt>
                <c:pt idx="20">
                  <c:v>0.6649740055616008</c:v>
                </c:pt>
                <c:pt idx="21">
                  <c:v>0.71409595664417402</c:v>
                </c:pt>
                <c:pt idx="22">
                  <c:v>0.73216838028493703</c:v>
                </c:pt>
                <c:pt idx="23">
                  <c:v>0.77585853618555856</c:v>
                </c:pt>
                <c:pt idx="24">
                  <c:v>0.81425925925925924</c:v>
                </c:pt>
                <c:pt idx="25">
                  <c:v>0.86423953725757063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F-4A5C-A2B9-44F3ED418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184376"/>
        <c:axId val="429184704"/>
      </c:lineChart>
      <c:catAx>
        <c:axId val="42918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184704"/>
        <c:crosses val="autoZero"/>
        <c:auto val="0"/>
        <c:lblAlgn val="ctr"/>
        <c:lblOffset val="100"/>
        <c:noMultiLvlLbl val="0"/>
      </c:catAx>
      <c:valAx>
        <c:axId val="4291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1843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Just Getting By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31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33-44A5-BF59-8CD571D6AC11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80F9-40D2-9E81-B8A9D1FA8D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C595-4E11-8F78-C84FAC012E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Financial Stress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$40,000 or More Debt</c:v>
                </c:pt>
                <c:pt idx="1">
                  <c:v>$39,999 or Less Debt</c:v>
                </c:pt>
                <c:pt idx="2">
                  <c:v>No Student Debt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5.7</c:v>
                </c:pt>
                <c:pt idx="1">
                  <c:v>12.2</c:v>
                </c:pt>
                <c:pt idx="2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but Manageable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$40,000 or More Debt</c:v>
                </c:pt>
                <c:pt idx="1">
                  <c:v>$39,999 or Less Debt</c:v>
                </c:pt>
                <c:pt idx="2">
                  <c:v>No Student Debt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52.3</c:v>
                </c:pt>
                <c:pt idx="1">
                  <c:v>62.2</c:v>
                </c:pt>
                <c:pt idx="2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Major Stress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5DD-426E-A77B-7AC3F980F331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$40,000 or More Debt</c:v>
                </c:pt>
                <c:pt idx="1">
                  <c:v>$39,999 or Less Debt</c:v>
                </c:pt>
                <c:pt idx="2">
                  <c:v>No Student Debt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</c:v>
                </c:pt>
                <c:pt idx="1">
                  <c:v>25.5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 or Less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7E-41F0-9D1A-1C6A3F4C3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Licensed Practical Nurses ($46K)</c:v>
                </c:pt>
                <c:pt idx="1">
                  <c:v>Social Workers ($51K)</c:v>
                </c:pt>
                <c:pt idx="2">
                  <c:v>Elementary School Teachers ($61K)</c:v>
                </c:pt>
                <c:pt idx="3">
                  <c:v>Counselors (51k)</c:v>
                </c:pt>
                <c:pt idx="4">
                  <c:v>Educational Admistrators ($95K)</c:v>
                </c:pt>
                <c:pt idx="5">
                  <c:v>Clergy ($51K)</c:v>
                </c:pt>
                <c:pt idx="6">
                  <c:v>US Population age 25 Years+ ($51K)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6.9</c:v>
                </c:pt>
                <c:pt idx="2">
                  <c:v>0</c:v>
                </c:pt>
                <c:pt idx="3">
                  <c:v>6.1</c:v>
                </c:pt>
                <c:pt idx="4">
                  <c:v>6</c:v>
                </c:pt>
                <c:pt idx="5">
                  <c:v>9</c:v>
                </c:pt>
                <c:pt idx="6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College/Associates Degree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07E-41F0-9D1A-1C6A3F4C3AAE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07E-41F0-9D1A-1C6A3F4C3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Licensed Practical Nurses ($46K)</c:v>
                </c:pt>
                <c:pt idx="1">
                  <c:v>Social Workers ($51K)</c:v>
                </c:pt>
                <c:pt idx="2">
                  <c:v>Elementary School Teachers ($61K)</c:v>
                </c:pt>
                <c:pt idx="3">
                  <c:v>Counselors (51k)</c:v>
                </c:pt>
                <c:pt idx="4">
                  <c:v>Educational Admistrators ($95K)</c:v>
                </c:pt>
                <c:pt idx="5">
                  <c:v>Clergy ($51K)</c:v>
                </c:pt>
                <c:pt idx="6">
                  <c:v>US Population age 25 Years+ ($51K)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71.3</c:v>
                </c:pt>
                <c:pt idx="1">
                  <c:v>15.4</c:v>
                </c:pt>
                <c:pt idx="2">
                  <c:v>5.3</c:v>
                </c:pt>
                <c:pt idx="3">
                  <c:v>14.3</c:v>
                </c:pt>
                <c:pt idx="4">
                  <c:v>12.5</c:v>
                </c:pt>
                <c:pt idx="5">
                  <c:v>15.7</c:v>
                </c:pt>
                <c:pt idx="6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Bachelor Degree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07E-41F0-9D1A-1C6A3F4C3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Licensed Practical Nurses ($46K)</c:v>
                </c:pt>
                <c:pt idx="1">
                  <c:v>Social Workers ($51K)</c:v>
                </c:pt>
                <c:pt idx="2">
                  <c:v>Elementary School Teachers ($61K)</c:v>
                </c:pt>
                <c:pt idx="3">
                  <c:v>Counselors (51k)</c:v>
                </c:pt>
                <c:pt idx="4">
                  <c:v>Educational Admistrators ($95K)</c:v>
                </c:pt>
                <c:pt idx="5">
                  <c:v>Clergy ($51K)</c:v>
                </c:pt>
                <c:pt idx="6">
                  <c:v>US Population age 25 Years+ ($51K)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3.8</c:v>
                </c:pt>
                <c:pt idx="1">
                  <c:v>40.6</c:v>
                </c:pt>
                <c:pt idx="2">
                  <c:v>43.7</c:v>
                </c:pt>
                <c:pt idx="3">
                  <c:v>25.5</c:v>
                </c:pt>
                <c:pt idx="4">
                  <c:v>23.5</c:v>
                </c:pt>
                <c:pt idx="5">
                  <c:v>24.7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Masters Degree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Licensed Practical Nurses ($46K)</c:v>
                </c:pt>
                <c:pt idx="1">
                  <c:v>Social Workers ($51K)</c:v>
                </c:pt>
                <c:pt idx="2">
                  <c:v>Elementary School Teachers ($61K)</c:v>
                </c:pt>
                <c:pt idx="3">
                  <c:v>Counselors (51k)</c:v>
                </c:pt>
                <c:pt idx="4">
                  <c:v>Educational Admistrators ($95K)</c:v>
                </c:pt>
                <c:pt idx="5">
                  <c:v>Clergy ($51K)</c:v>
                </c:pt>
                <c:pt idx="6">
                  <c:v>US Population age 25 Years+ ($51K)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0.6</c:v>
                </c:pt>
                <c:pt idx="1">
                  <c:v>35.299999999999997</c:v>
                </c:pt>
                <c:pt idx="2">
                  <c:v>46.9</c:v>
                </c:pt>
                <c:pt idx="3">
                  <c:v>48.7</c:v>
                </c:pt>
                <c:pt idx="4">
                  <c:v>43.9</c:v>
                </c:pt>
                <c:pt idx="5">
                  <c:v>35.6</c:v>
                </c:pt>
                <c:pt idx="6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9-40D2-9E81-B8A9D1FA8D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Doctorate or Professional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Licensed Practical Nurses ($46K)</c:v>
                </c:pt>
                <c:pt idx="1">
                  <c:v>Social Workers ($51K)</c:v>
                </c:pt>
                <c:pt idx="2">
                  <c:v>Elementary School Teachers ($61K)</c:v>
                </c:pt>
                <c:pt idx="3">
                  <c:v>Counselors (51k)</c:v>
                </c:pt>
                <c:pt idx="4">
                  <c:v>Educational Admistrators ($95K)</c:v>
                </c:pt>
                <c:pt idx="5">
                  <c:v>Clergy ($51K)</c:v>
                </c:pt>
                <c:pt idx="6">
                  <c:v>US Population age 25 Years+ ($51K)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0.4</c:v>
                </c:pt>
                <c:pt idx="1">
                  <c:v>1.9</c:v>
                </c:pt>
                <c:pt idx="2">
                  <c:v>4.0999999999999996</c:v>
                </c:pt>
                <c:pt idx="3">
                  <c:v>5.4</c:v>
                </c:pt>
                <c:pt idx="4">
                  <c:v>14.1</c:v>
                </c:pt>
                <c:pt idx="5">
                  <c:v>15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5-4E11-8F78-C84FAC012E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6115954107875"/>
          <c:y val="5.3134047178197953E-2"/>
          <c:w val="0.42450133689461411"/>
          <c:h val="0.9229592323598562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AA9-4AF2-AD5A-9519862371A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AA9-4AF2-AD5A-9519862371AE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AA9-4AF2-AD5A-9519862371AE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AA9-4AF2-AD5A-9519862371AE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AA9-4AF2-AD5A-9519862371AE}"/>
              </c:ext>
            </c:extLst>
          </c:dPt>
          <c:dPt>
            <c:idx val="5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AA9-4AF2-AD5A-9519862371AE}"/>
              </c:ext>
            </c:extLst>
          </c:dPt>
          <c:dLbls>
            <c:dLbl>
              <c:idx val="0"/>
              <c:layout>
                <c:manualLayout>
                  <c:x val="4.0907491312189327E-2"/>
                  <c:y val="1.687673727130972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A9-4AF2-AD5A-9519862371AE}"/>
                </c:ext>
              </c:extLst>
            </c:dLbl>
            <c:dLbl>
              <c:idx val="1"/>
              <c:layout>
                <c:manualLayout>
                  <c:x val="2.0980466536043917E-2"/>
                  <c:y val="-2.494691109646315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A9-4AF2-AD5A-9519862371AE}"/>
                </c:ext>
              </c:extLst>
            </c:dLbl>
            <c:dLbl>
              <c:idx val="2"/>
              <c:layout>
                <c:manualLayout>
                  <c:x val="-2.6343201513218676E-2"/>
                  <c:y val="-0.1481814219717001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9-4AF2-AD5A-9519862371AE}"/>
                </c:ext>
              </c:extLst>
            </c:dLbl>
            <c:dLbl>
              <c:idx val="3"/>
              <c:layout>
                <c:manualLayout>
                  <c:x val="-4.5752573324992817E-3"/>
                  <c:y val="-9.1410821546181395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A9-4AF2-AD5A-9519862371AE}"/>
                </c:ext>
              </c:extLst>
            </c:dLbl>
            <c:dLbl>
              <c:idx val="4"/>
              <c:layout>
                <c:manualLayout>
                  <c:x val="-4.9879496195051082E-2"/>
                  <c:y val="3.710004603854898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A9-4AF2-AD5A-9519862371AE}"/>
                </c:ext>
              </c:extLst>
            </c:dLbl>
            <c:dLbl>
              <c:idx val="5"/>
              <c:layout>
                <c:manualLayout>
                  <c:x val="-5.7355684313045739E-2"/>
                  <c:y val="1.133763342873280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A9-4AF2-AD5A-9519862371AE}"/>
                </c:ext>
              </c:extLst>
            </c:dLbl>
            <c:dLbl>
              <c:idx val="6"/>
              <c:layout>
                <c:manualLayout>
                  <c:x val="-6.8895702595384065E-2"/>
                  <c:y val="5.113449494529450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A9-4AF2-AD5A-9519862371AE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Sheet1!$A$32:$A$34</c:f>
              <c:strCache>
                <c:ptCount val="3"/>
                <c:pt idx="0">
                  <c:v>Supply or Worship Leader</c:v>
                </c:pt>
                <c:pt idx="1">
                  <c:v>Part-time Priest(s)</c:v>
                </c:pt>
                <c:pt idx="2">
                  <c:v>Full-Time Priest(s)</c:v>
                </c:pt>
              </c:strCache>
            </c:strRef>
          </c:cat>
          <c:val>
            <c:numRef>
              <c:f>Sheet1!$B$32:$B$34</c:f>
              <c:numCache>
                <c:formatCode>0.0%</c:formatCode>
                <c:ptCount val="3"/>
                <c:pt idx="0">
                  <c:v>0.12</c:v>
                </c:pt>
                <c:pt idx="1">
                  <c:v>0.36399999999999999</c:v>
                </c:pt>
                <c:pt idx="2">
                  <c:v>0.52500000000000002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A9-4AF2-AD5A-95198623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Concerned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351+</c:v>
                </c:pt>
                <c:pt idx="1">
                  <c:v>201-350</c:v>
                </c:pt>
                <c:pt idx="2">
                  <c:v>101-200</c:v>
                </c:pt>
                <c:pt idx="3">
                  <c:v>51-100</c:v>
                </c:pt>
                <c:pt idx="4">
                  <c:v>1 to 50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7.4</c:v>
                </c:pt>
                <c:pt idx="1">
                  <c:v>7.7</c:v>
                </c:pt>
                <c:pt idx="2">
                  <c:v>18.8</c:v>
                </c:pt>
                <c:pt idx="3">
                  <c:v>28.6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33-44A5-BF59-8CD571D6AC11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351+</c:v>
                </c:pt>
                <c:pt idx="1">
                  <c:v>201-350</c:v>
                </c:pt>
                <c:pt idx="2">
                  <c:v>101-200</c:v>
                </c:pt>
                <c:pt idx="3">
                  <c:v>51-100</c:v>
                </c:pt>
                <c:pt idx="4">
                  <c:v>1 to 50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10.3</c:v>
                </c:pt>
                <c:pt idx="1">
                  <c:v>12.1</c:v>
                </c:pt>
                <c:pt idx="2">
                  <c:v>17</c:v>
                </c:pt>
                <c:pt idx="3">
                  <c:v>18.2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351+</c:v>
                </c:pt>
                <c:pt idx="1">
                  <c:v>201-350</c:v>
                </c:pt>
                <c:pt idx="2">
                  <c:v>101-200</c:v>
                </c:pt>
                <c:pt idx="3">
                  <c:v>51-100</c:v>
                </c:pt>
                <c:pt idx="4">
                  <c:v>1 to 50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82.3</c:v>
                </c:pt>
                <c:pt idx="1">
                  <c:v>80.2</c:v>
                </c:pt>
                <c:pt idx="2">
                  <c:v>64.2</c:v>
                </c:pt>
                <c:pt idx="3">
                  <c:v>44.3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Solo or Head Priests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Corporate (401+)</c:v>
                </c:pt>
                <c:pt idx="1">
                  <c:v>Program (226-400)</c:v>
                </c:pt>
                <c:pt idx="2">
                  <c:v>Transitional (141-225)</c:v>
                </c:pt>
                <c:pt idx="3">
                  <c:v>Pastoral (76-140)</c:v>
                </c:pt>
                <c:pt idx="4">
                  <c:v>Family (1-75)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25</c:v>
                </c:pt>
                <c:pt idx="3">
                  <c:v>31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Associates and Curates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Corporate (401+)</c:v>
                </c:pt>
                <c:pt idx="1">
                  <c:v>Program (226-400)</c:v>
                </c:pt>
                <c:pt idx="2">
                  <c:v>Transitional (141-225)</c:v>
                </c:pt>
                <c:pt idx="3">
                  <c:v>Pastoral (76-140)</c:v>
                </c:pt>
                <c:pt idx="4">
                  <c:v>Family (1-75)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</c:v>
                </c:pt>
                <c:pt idx="1">
                  <c:v>49</c:v>
                </c:pt>
                <c:pt idx="2">
                  <c:v>46</c:v>
                </c:pt>
                <c:pt idx="3">
                  <c:v>42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Concerned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44-4060-8A38-829D21F42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Non-White</c:v>
                </c:pt>
                <c:pt idx="1">
                  <c:v>White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44.6</c:v>
                </c:pt>
                <c:pt idx="1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Non-White</c:v>
                </c:pt>
                <c:pt idx="1">
                  <c:v>White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21.3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C44-4060-8A38-829D21F42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Non-White</c:v>
                </c:pt>
                <c:pt idx="1">
                  <c:v>White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34.1</c:v>
                </c:pt>
                <c:pt idx="1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$10K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21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$10K-$49,999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33-44A5-BF59-8CD571D6AC11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$50K-$99,999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$100K+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56</c:v>
                </c:pt>
                <c:pt idx="1">
                  <c:v>50</c:v>
                </c:pt>
                <c:pt idx="2">
                  <c:v>33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9-40D2-9E81-B8A9D1FA8D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accent1"/>
                </a:solidFill>
              </a:rPr>
              <a:t>Average Yearly Tuition and Fees at Stand-Alone Seminaries and Yearly Tuition if Followed Rate of Inflation: 2000-2016</a:t>
            </a:r>
          </a:p>
        </c:rich>
      </c:tx>
      <c:layout>
        <c:manualLayout>
          <c:xMode val="edge"/>
          <c:yMode val="edge"/>
          <c:x val="0.115419626232673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3600901087281E-2"/>
          <c:y val="0.14083343465728024"/>
          <c:w val="0.9229543709629221"/>
          <c:h val="0.688400640103823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Tuition at Stand-Alone Seminaries (+97%)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"$"#,##0</c:formatCode>
                <c:ptCount val="17"/>
                <c:pt idx="0">
                  <c:v>7690</c:v>
                </c:pt>
                <c:pt idx="1">
                  <c:v>8188</c:v>
                </c:pt>
                <c:pt idx="2">
                  <c:v>8583</c:v>
                </c:pt>
                <c:pt idx="3">
                  <c:v>8968</c:v>
                </c:pt>
                <c:pt idx="4">
                  <c:v>9477</c:v>
                </c:pt>
                <c:pt idx="5">
                  <c:v>10270</c:v>
                </c:pt>
                <c:pt idx="6">
                  <c:v>10677</c:v>
                </c:pt>
                <c:pt idx="7">
                  <c:v>10992</c:v>
                </c:pt>
                <c:pt idx="8">
                  <c:v>11620</c:v>
                </c:pt>
                <c:pt idx="9">
                  <c:v>12322</c:v>
                </c:pt>
                <c:pt idx="10">
                  <c:v>12729</c:v>
                </c:pt>
                <c:pt idx="11">
                  <c:v>13233</c:v>
                </c:pt>
                <c:pt idx="12">
                  <c:v>13731</c:v>
                </c:pt>
                <c:pt idx="13">
                  <c:v>14033</c:v>
                </c:pt>
                <c:pt idx="14">
                  <c:v>14035</c:v>
                </c:pt>
                <c:pt idx="15">
                  <c:v>14737</c:v>
                </c:pt>
                <c:pt idx="16">
                  <c:v>15130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60-4627-9901-A319FB381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Tuition if Followed Inflation Rate (+39%)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"$"#,##0</c:formatCode>
                <c:ptCount val="17"/>
                <c:pt idx="0">
                  <c:v>7690</c:v>
                </c:pt>
                <c:pt idx="1">
                  <c:v>7904</c:v>
                </c:pt>
                <c:pt idx="2">
                  <c:v>8033</c:v>
                </c:pt>
                <c:pt idx="3">
                  <c:v>8217</c:v>
                </c:pt>
                <c:pt idx="4">
                  <c:v>8436</c:v>
                </c:pt>
                <c:pt idx="5">
                  <c:v>8722</c:v>
                </c:pt>
                <c:pt idx="6">
                  <c:v>9003</c:v>
                </c:pt>
                <c:pt idx="7">
                  <c:v>9259</c:v>
                </c:pt>
                <c:pt idx="8">
                  <c:v>9615</c:v>
                </c:pt>
                <c:pt idx="9">
                  <c:v>9581</c:v>
                </c:pt>
                <c:pt idx="10">
                  <c:v>9738</c:v>
                </c:pt>
                <c:pt idx="11">
                  <c:v>10045</c:v>
                </c:pt>
                <c:pt idx="12">
                  <c:v>10253</c:v>
                </c:pt>
                <c:pt idx="13">
                  <c:v>10403</c:v>
                </c:pt>
                <c:pt idx="14">
                  <c:v>10572</c:v>
                </c:pt>
                <c:pt idx="15">
                  <c:v>10585</c:v>
                </c:pt>
                <c:pt idx="16">
                  <c:v>10718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60-4627-9901-A319FB381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116016"/>
        <c:axId val="324118312"/>
      </c:lineChart>
      <c:catAx>
        <c:axId val="32411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18312"/>
        <c:crosses val="autoZero"/>
        <c:auto val="1"/>
        <c:lblAlgn val="ctr"/>
        <c:lblOffset val="100"/>
        <c:noMultiLvlLbl val="0"/>
      </c:catAx>
      <c:valAx>
        <c:axId val="3241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160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8.4226467140197214E-2"/>
          <c:y val="0.90695852812170386"/>
          <c:w val="0.82921150265498933"/>
          <c:h val="5.0872790512094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22</c:v>
                </c:pt>
                <c:pt idx="2">
                  <c:v>25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3-4DE9-B5FB-9C02C9A64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$1,000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33-44A5-BF59-8CD571D6AC11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3-4DE9-B5FB-9C02C9A64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$1K-$4,999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97-4336-832F-30F7515E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3-4DE9-B5FB-9C02C9A64F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$5K-$24,999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9-40D2-9E81-B8A9D1FA8D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$25K+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Some Graduate School+</c:v>
                </c:pt>
                <c:pt idx="1">
                  <c:v>College Graduate</c:v>
                </c:pt>
                <c:pt idx="2">
                  <c:v>Some College/Trade School</c:v>
                </c:pt>
                <c:pt idx="3">
                  <c:v>High School or Less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43</c:v>
                </c:pt>
                <c:pt idx="1">
                  <c:v>30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5-4E11-8F78-C84FAC012E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3420640"/>
        <c:axId val="433391776"/>
      </c:barChart>
      <c:catAx>
        <c:axId val="43342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391776"/>
        <c:crosses val="autoZero"/>
        <c:auto val="1"/>
        <c:lblAlgn val="ctr"/>
        <c:lblOffset val="100"/>
        <c:noMultiLvlLbl val="0"/>
      </c:catAx>
      <c:valAx>
        <c:axId val="4333917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34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CE88-D133-4A6F-B67C-EAB877D2B243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AD035-F5A2-4041-B3A3-2ABF0C99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AD035-F5A2-4041-B3A3-2ABF0C997A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7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30E0-5F74-4335-A03F-E28ED5355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072A-FE44-423C-AC44-965F5C2D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A3AF-8575-422C-AB3D-A47ED2C3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D7EE0-DAC5-44A4-BF8F-53435AEC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3719-82A0-467F-95B2-008BD8E3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7B9D-6F47-4C30-840B-EAD55045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59A88-3FCE-4C8A-8802-0D3393CB9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F692-AFE3-43DB-BE7D-3F8FC63D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BA28-4F0F-4BD4-B1A8-B6C3C03C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C04-A205-4EC5-9144-7FC7C257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042A-E443-4951-8CB2-B2E51C2A9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D3112-EC55-485A-B9A9-D663074E6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50807-F56E-4840-B712-AE500CAF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C4A6-403D-4725-93EA-09E1D5B5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3708A-8738-4AD7-8F7D-17274FC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C58F-2DC5-42D4-8807-30204CEF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CE07-C1C9-401E-B124-158FB41A0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AF381-4CEE-47C1-939D-DE75AFBA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A9B4-2440-4452-BCE5-6D8E7279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9E0A-0143-4FBF-A072-2F52F74B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B822-8674-4985-95AC-C2589EAD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2017F-590F-4D2E-8599-733745CB5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806F6-0AA9-4417-AAFA-5B0A8B92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18645-B937-429E-A950-0860DDC6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4EA50-2EDC-4CC9-8E87-44C68253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BA93-F222-469D-85FB-22B89103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0C6E-A22D-44E1-88BA-26C797284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69C77-3C54-4FF3-9EE4-C76A337F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520-29CD-4A4A-8C38-5954FF25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91918-EA05-43A4-8E96-D3F7061E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94B77-6FBB-4415-9DD8-818BF37C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5433-6A46-4405-B633-ED7435ED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0EFF8-67D5-41D0-A227-2CED6B7D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F356D-0087-45CA-B57C-5C1EBC70B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8CD33-2ED0-48AB-A827-F16D11CFE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12049-D67B-4580-B4E7-AA6956E93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10BDC-9CCD-4A52-99C9-8B695B42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CFB25-F0CB-46F9-B75D-776E6519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98BDC-1D52-4A77-BDE1-7314F40E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CF12-2D2F-414A-A5B0-4DA04FE3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48D8B-6FFE-4F9F-8C21-CE8E1E22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5EC2A-6D84-4CEF-B9ED-1418BC7D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72176-B190-4D12-9265-06B96946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080BC-0591-40CD-AEC2-E3842970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F0877-9BAF-4C44-BE0D-3B059A2C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165CF-E87E-47A9-AE1C-F37EF335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50D4-864F-4F09-8AC7-D51CA240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8596-66E4-4CDF-9EDF-6A1B7F94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1F049-B76B-4CC7-85E5-175D8F778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FB8BB-3532-4B06-A213-30FF88C1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CB272-112D-49CF-B6D5-450CC0E2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63C5D-9E1B-4486-B56E-59112E99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2401-E4E9-45A9-A16C-7BFDB4F7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7B62C-516F-4E86-9630-302818DFD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9D7AC-E8DF-4A90-95A2-16C0B575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A418F-7D49-4A44-98EE-0F7AA3FC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E4331-93FD-4DF5-980D-126EB28A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6263F-77D7-4838-9899-F209D091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0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8FD60-1F22-4DA3-8C62-4FA685EE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A1AF9-357D-45B3-82B6-7B878CFF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57F7-84E3-4FD8-96B3-D637E8511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97A5-85EF-46FA-8EC0-605009C5174E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32F2-057A-4A9B-920B-F915FAEE5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929A-140F-4D97-B2B5-E8828A117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EC1D-1C90-45E4-9C6E-7ED39307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6143-FE92-42B9-B60D-3D98BAA7C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349" y="762045"/>
            <a:ext cx="8831794" cy="31144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70C0"/>
                </a:solidFill>
              </a:rPr>
              <a:t>Financial Issues Facing Clergy in the United States: Results from National and Denominational Surveys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900" b="1" dirty="0">
                <a:solidFill>
                  <a:srgbClr val="0070C0"/>
                </a:solidFill>
              </a:rPr>
              <a:t> 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3600" dirty="0"/>
              <a:t>C. Kirk Hadaway &amp; Penny Long Marler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7B15B-CE14-47FD-93E7-75C812014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143" y="444019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Gathering First Fruits</a:t>
            </a:r>
          </a:p>
          <a:p>
            <a:r>
              <a:rPr lang="en-US" sz="3600" dirty="0">
                <a:latin typeface="+mj-lt"/>
              </a:rPr>
              <a:t>January, 2019</a:t>
            </a:r>
          </a:p>
        </p:txBody>
      </p:sp>
    </p:spTree>
    <p:extLst>
      <p:ext uri="{BB962C8B-B14F-4D97-AF65-F5344CB8AC3E}">
        <p14:creationId xmlns:p14="http://schemas.microsoft.com/office/powerpoint/2010/main" val="368438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172"/>
            <a:ext cx="10515600" cy="4022101"/>
          </a:xfrm>
        </p:spPr>
        <p:txBody>
          <a:bodyPr numCol="1">
            <a:normAutofit lnSpcReduction="10000"/>
          </a:bodyPr>
          <a:lstStyle/>
          <a:p>
            <a:r>
              <a:rPr lang="en-US" sz="3600" dirty="0"/>
              <a:t>Evangelical Lutheran Church in America: proportion of churches with average attendance of 50 or less increased from 22 to 37% (2000-2015)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Episcopal Church: proportion of very small congregations increases from 33 to 45% (2000-2015); by 2017, 47% of all Episcopal churches had an average attendance of 50 or less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676796-A50D-49B3-9CD7-637C35E722A8}"/>
              </a:ext>
            </a:extLst>
          </p:cNvPr>
          <p:cNvSpPr txBox="1">
            <a:spLocks/>
          </p:cNvSpPr>
          <p:nvPr/>
        </p:nvSpPr>
        <p:spPr>
          <a:xfrm>
            <a:off x="572386" y="489609"/>
            <a:ext cx="10515600" cy="114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</a:rPr>
              <a:t>Proportion of Very Small Congregations Increasing</a:t>
            </a:r>
          </a:p>
        </p:txBody>
      </p:sp>
    </p:spTree>
    <p:extLst>
      <p:ext uri="{BB962C8B-B14F-4D97-AF65-F5344CB8AC3E}">
        <p14:creationId xmlns:p14="http://schemas.microsoft.com/office/powerpoint/2010/main" val="140010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12" y="269591"/>
            <a:ext cx="10515600" cy="12043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Salary Inequity among Clergy by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518"/>
            <a:ext cx="10515600" cy="5110063"/>
          </a:xfrm>
        </p:spPr>
        <p:txBody>
          <a:bodyPr>
            <a:normAutofit/>
          </a:bodyPr>
          <a:lstStyle/>
          <a:p>
            <a:r>
              <a:rPr lang="en-US" sz="3600" dirty="0"/>
              <a:t>Median full-time salaries </a:t>
            </a:r>
          </a:p>
          <a:p>
            <a:pPr lvl="1"/>
            <a:r>
              <a:rPr lang="en-US" sz="3200" dirty="0"/>
              <a:t>Episcopal Church, male:  			$80,000</a:t>
            </a:r>
          </a:p>
          <a:p>
            <a:pPr lvl="1"/>
            <a:r>
              <a:rPr lang="en-US" sz="3200" dirty="0"/>
              <a:t>Episcopal Church, female: 			$68,000</a:t>
            </a:r>
          </a:p>
          <a:p>
            <a:pPr lvl="1"/>
            <a:r>
              <a:rPr lang="en-US" sz="3200" dirty="0"/>
              <a:t>Evangelical Lutheran Church, male:	$65,000</a:t>
            </a:r>
          </a:p>
          <a:p>
            <a:pPr lvl="1"/>
            <a:r>
              <a:rPr lang="en-US" sz="3200" dirty="0"/>
              <a:t>Evangelical Lutheran Church, female:	$57,000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  <a:p>
            <a:r>
              <a:rPr lang="en-US" sz="3600" dirty="0"/>
              <a:t>Full-time salaries of less than $40,000</a:t>
            </a:r>
          </a:p>
          <a:p>
            <a:pPr lvl="1"/>
            <a:r>
              <a:rPr lang="en-US" sz="3200" dirty="0"/>
              <a:t>Christian Church, Disciples of Christ, female:	43%</a:t>
            </a:r>
          </a:p>
          <a:p>
            <a:pPr lvl="1"/>
            <a:r>
              <a:rPr lang="en-US" sz="3200" dirty="0"/>
              <a:t>Christian Church, Disciples of Christ, male:  	28%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902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7128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Percent Female Clergy by Church Size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and Position in the Episcopal Church: 2015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97655"/>
          <a:ext cx="10515600" cy="54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08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0"/>
            <a:ext cx="10515600" cy="71464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Satisfaction with Base Salary by Clergy Race: CRCNA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39400"/>
          <a:ext cx="10683240" cy="531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58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857-DF71-4DC1-B5CF-1280D2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Clergy Benefits</a:t>
            </a: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 am pushing 40 and have almost nothing in our retirement accounts—not because of poor planning but because at this point that’s a luxury we can’t afford.”</a:t>
            </a:r>
            <a:br>
              <a:rPr lang="en-US" sz="6000" dirty="0"/>
            </a:b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12043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Retirement Savings:  The Number One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Concern for Clergy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7937"/>
            <a:ext cx="10515600" cy="5110063"/>
          </a:xfrm>
        </p:spPr>
        <p:txBody>
          <a:bodyPr>
            <a:normAutofit/>
          </a:bodyPr>
          <a:lstStyle/>
          <a:p>
            <a:r>
              <a:rPr lang="en-US" sz="3200" dirty="0"/>
              <a:t>Assemblies of God: 91% say retirement savings is a </a:t>
            </a:r>
            <a:r>
              <a:rPr lang="en-US" sz="3200" i="1" dirty="0"/>
              <a:t>significant stressor</a:t>
            </a:r>
          </a:p>
          <a:p>
            <a:r>
              <a:rPr lang="en-US" sz="3200" dirty="0"/>
              <a:t>Evangelical Covenant Church: 84% say retirement savings is their </a:t>
            </a:r>
            <a:r>
              <a:rPr lang="en-US" sz="3200" i="1" dirty="0"/>
              <a:t>most serious financial issue</a:t>
            </a:r>
          </a:p>
          <a:p>
            <a:r>
              <a:rPr lang="en-US" sz="3200" dirty="0"/>
              <a:t>Greek Orthodox: 70% say they are </a:t>
            </a:r>
            <a:r>
              <a:rPr lang="en-US" sz="3200" i="1" dirty="0"/>
              <a:t>concerned about the adequacy of their retirement income</a:t>
            </a:r>
          </a:p>
          <a:p>
            <a:r>
              <a:rPr lang="en-US" sz="3200" dirty="0"/>
              <a:t>Mennonite: 75% say retirement planning was their </a:t>
            </a:r>
            <a:r>
              <a:rPr lang="en-US" sz="3200" i="1" dirty="0"/>
              <a:t>most serious financial concern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481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9902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Denominational Retirement Plans &amp;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7756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900" dirty="0"/>
              <a:t>Denomination has a plan and most clergy participate:</a:t>
            </a:r>
          </a:p>
          <a:p>
            <a:pPr lvl="1"/>
            <a:r>
              <a:rPr lang="en-US" sz="3500" dirty="0"/>
              <a:t>Christian Church, Disciples of Christ: 	85%  </a:t>
            </a:r>
          </a:p>
          <a:p>
            <a:pPr lvl="1"/>
            <a:r>
              <a:rPr lang="en-US" sz="3500" dirty="0"/>
              <a:t>Evangelical Covenant: 			79% </a:t>
            </a:r>
          </a:p>
          <a:p>
            <a:pPr lvl="1"/>
            <a:r>
              <a:rPr lang="en-US" sz="3500" dirty="0"/>
              <a:t>Church of the Nazarene: 			76% </a:t>
            </a:r>
          </a:p>
          <a:p>
            <a:pPr lvl="1"/>
            <a:r>
              <a:rPr lang="en-US" sz="3500" dirty="0"/>
              <a:t>Reformed Church of America: 		73% 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Denomination offers an optional plan and a smaller proportion of clergy participate:</a:t>
            </a:r>
          </a:p>
          <a:p>
            <a:pPr lvl="1"/>
            <a:r>
              <a:rPr lang="en-US" sz="3500" dirty="0"/>
              <a:t>Assemblies of God: 			29%</a:t>
            </a:r>
          </a:p>
          <a:p>
            <a:pPr marL="457200" lvl="1" indent="0">
              <a:buNone/>
            </a:pPr>
            <a:endParaRPr lang="en-US" sz="3500" dirty="0"/>
          </a:p>
          <a:p>
            <a:r>
              <a:rPr lang="en-US" sz="3900" dirty="0"/>
              <a:t>Denomination has no retirement plan:  </a:t>
            </a:r>
          </a:p>
          <a:p>
            <a:pPr lvl="1"/>
            <a:r>
              <a:rPr lang="en-US" sz="3500" dirty="0"/>
              <a:t>Church of God, Cleveland, Tennessee </a:t>
            </a:r>
          </a:p>
          <a:p>
            <a:pPr lvl="1"/>
            <a:r>
              <a:rPr lang="en-US" sz="3500" dirty="0"/>
              <a:t>Samuel Dewitt Proctor Conference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338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65" y="48363"/>
            <a:ext cx="10983913" cy="73962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Household Retirement Savings in U.S. by Education: 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09429"/>
              </p:ext>
            </p:extLst>
          </p:nvPr>
        </p:nvGraphicFramePr>
        <p:xfrm>
          <a:off x="546099" y="777427"/>
          <a:ext cx="11122736" cy="555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6DEF42-B31D-447D-9FC3-47344EF50CB1}"/>
              </a:ext>
            </a:extLst>
          </p:cNvPr>
          <p:cNvSpPr/>
          <p:nvPr/>
        </p:nvSpPr>
        <p:spPr>
          <a:xfrm>
            <a:off x="546099" y="6471083"/>
            <a:ext cx="9849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17th Annual Transamerica Retirement Survey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December 2016 (Los Angeles, CA: Transamerica Institute).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905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112192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Percent of Clergy Opting Out of Social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291"/>
            <a:ext cx="10735101" cy="4695383"/>
          </a:xfrm>
        </p:spPr>
        <p:txBody>
          <a:bodyPr>
            <a:normAutofit/>
          </a:bodyPr>
          <a:lstStyle/>
          <a:p>
            <a:r>
              <a:rPr lang="en-US" sz="3600" dirty="0"/>
              <a:t>National Association of Evangelicals: 	19%</a:t>
            </a:r>
          </a:p>
          <a:p>
            <a:r>
              <a:rPr lang="en-US" sz="3600" dirty="0"/>
              <a:t>Christian Church, Disciples of Christ: 	19%</a:t>
            </a:r>
          </a:p>
          <a:p>
            <a:r>
              <a:rPr lang="en-US" sz="3600" dirty="0"/>
              <a:t>Assemblies of God: 				18%</a:t>
            </a:r>
          </a:p>
          <a:p>
            <a:r>
              <a:rPr lang="en-US" sz="3600" dirty="0"/>
              <a:t>Church of the Nazarene: 			11%</a:t>
            </a:r>
          </a:p>
          <a:p>
            <a:r>
              <a:rPr lang="en-US" sz="3600" dirty="0"/>
              <a:t>United Methodists: 				10%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6984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807D6-F5B5-4C3F-ABCE-48FF4D90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Health Care Benefits</a:t>
            </a:r>
          </a:p>
        </p:txBody>
      </p:sp>
    </p:spTree>
    <p:extLst>
      <p:ext uri="{BB962C8B-B14F-4D97-AF65-F5344CB8AC3E}">
        <p14:creationId xmlns:p14="http://schemas.microsoft.com/office/powerpoint/2010/main" val="10157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857-DF71-4DC1-B5CF-1280D2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1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Clergy Income</a:t>
            </a: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 am learning that God provides just enough for the moment. I have struggled to keep a roof over our heads and gas in the tank, but there has always been enough.”</a:t>
            </a:r>
            <a:br>
              <a:rPr lang="en-US" sz="6000" dirty="0"/>
            </a:b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7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12043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Health Care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518"/>
            <a:ext cx="10515600" cy="51100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Episcopal Church:  All full-time clergy receive health benefits</a:t>
            </a:r>
          </a:p>
          <a:p>
            <a:r>
              <a:rPr lang="en-US" sz="3600" dirty="0"/>
              <a:t>Greek Orthodox Church:  59% of clergy use the denomination’s plan</a:t>
            </a:r>
          </a:p>
          <a:p>
            <a:r>
              <a:rPr lang="en-US" sz="3600" dirty="0"/>
              <a:t>Reformed Church of America: 58% of clergy have health care through their denomination</a:t>
            </a:r>
          </a:p>
          <a:p>
            <a:r>
              <a:rPr lang="en-US" sz="3600" dirty="0"/>
              <a:t>Christian Church (Disciples of Christ): 55% of clergy had health care through their denomination’s coverage plan (that ended in 2017)</a:t>
            </a:r>
          </a:p>
          <a:p>
            <a:r>
              <a:rPr lang="en-US" sz="3600" dirty="0"/>
              <a:t>Denominations with no centralized health care plan:  Church of the Nazarene (23% have health care paid by their congregation); Church of God, Cleveland (17% are reimbursed for the costs of their health care insurance)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636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857-DF71-4DC1-B5CF-1280D2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Clergy Debt &amp; Savings </a:t>
            </a:r>
            <a:br>
              <a:rPr lang="en-US" sz="6000" b="1" dirty="0">
                <a:solidFill>
                  <a:srgbClr val="0070C0"/>
                </a:solidFill>
              </a:rPr>
            </a:b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 am expected to have a masters degree to do my job and paying off my student loans is a pretty heavy burden.  About a third of my paycheck each month goes toward paying off debt.”</a:t>
            </a:r>
            <a:br>
              <a:rPr lang="en-US" sz="6000" dirty="0"/>
            </a:b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7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12043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Education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518"/>
            <a:ext cx="10612272" cy="536412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Younger United Methodist Clergy (67% had educational loans in 2016; median of $30,000 owed)</a:t>
            </a:r>
          </a:p>
          <a:p>
            <a:r>
              <a:rPr lang="en-US" sz="3600" dirty="0"/>
              <a:t>Evangelical Lutheran Church in America (80% had incurred educational debt; 38% still paying it off)</a:t>
            </a:r>
          </a:p>
          <a:p>
            <a:r>
              <a:rPr lang="en-US" sz="3600" dirty="0"/>
              <a:t>Mennonite (70% incurred educational debt; 18% still paying it off)</a:t>
            </a:r>
          </a:p>
          <a:p>
            <a:r>
              <a:rPr lang="en-US" sz="3600" dirty="0"/>
              <a:t>Church of God, Anderson, Indiana (63% had household educational debt in 2016; 40% exceeded $20,000)</a:t>
            </a:r>
          </a:p>
          <a:p>
            <a:r>
              <a:rPr lang="en-US" sz="3600" dirty="0"/>
              <a:t>Women, black and younger clergy have greater educational debt on average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763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8575296"/>
              </p:ext>
            </p:extLst>
          </p:nvPr>
        </p:nvGraphicFramePr>
        <p:xfrm>
          <a:off x="503450" y="99368"/>
          <a:ext cx="10926550" cy="649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3450" y="6296967"/>
            <a:ext cx="882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Tuition and fee data are from Annual Data Tables from the Associations of Theological Schools (Table 4.2). Inflation adjustment is from the Consumer Price Index, Published May, 2017</a:t>
            </a:r>
          </a:p>
        </p:txBody>
      </p:sp>
    </p:spTree>
    <p:extLst>
      <p:ext uri="{BB962C8B-B14F-4D97-AF65-F5344CB8AC3E}">
        <p14:creationId xmlns:p14="http://schemas.microsoft.com/office/powerpoint/2010/main" val="50918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99443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Emergency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518"/>
            <a:ext cx="10515600" cy="5110063"/>
          </a:xfrm>
        </p:spPr>
        <p:txBody>
          <a:bodyPr>
            <a:normAutofit/>
          </a:bodyPr>
          <a:lstStyle/>
          <a:p>
            <a:r>
              <a:rPr lang="en-US" sz="3600" dirty="0"/>
              <a:t>Assemblies of God (67% say that they did not have $10k for an emergency)</a:t>
            </a:r>
          </a:p>
          <a:p>
            <a:r>
              <a:rPr lang="en-US" sz="3600" dirty="0"/>
              <a:t>Missouri Conference of the United Methodist Church (46% were dissatisfied with their emergency savings)</a:t>
            </a:r>
          </a:p>
          <a:p>
            <a:r>
              <a:rPr lang="en-US" sz="3600" dirty="0"/>
              <a:t>Church of God, Cleveland (53% had savings of less than $1,000)</a:t>
            </a:r>
          </a:p>
          <a:p>
            <a:r>
              <a:rPr lang="en-US" sz="3600" dirty="0"/>
              <a:t>Greek Orthodox (30% have emergency savings of $10k or more)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859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36"/>
            <a:ext cx="10515600" cy="88001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Estimated Emergency Savings by Education: 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947651"/>
          <a:ext cx="10515600" cy="564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29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857-DF71-4DC1-B5CF-1280D2A6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82" y="2447365"/>
            <a:ext cx="10430435" cy="9816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Standard of Living</a:t>
            </a:r>
            <a:br>
              <a:rPr lang="en-US" sz="6000" b="1" dirty="0">
                <a:solidFill>
                  <a:srgbClr val="0070C0"/>
                </a:solidFill>
              </a:rPr>
            </a:b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“My salary and benefits package is sufficient for me to have a reasonable standard of living, but it is not enough to get ahead.”</a:t>
            </a:r>
            <a:br>
              <a:rPr lang="en-US" sz="6000" dirty="0"/>
            </a:b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0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477500" cy="11782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Household Income vs. Church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939"/>
            <a:ext cx="10934700" cy="4245635"/>
          </a:xfrm>
        </p:spPr>
        <p:txBody>
          <a:bodyPr>
            <a:normAutofit/>
          </a:bodyPr>
          <a:lstStyle/>
          <a:p>
            <a:r>
              <a:rPr lang="en-US" sz="3600" dirty="0"/>
              <a:t>All clergy, household median income:		$55,775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/>
              <a:t>All clergy, median church income: 		$45,000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***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ELCA, household median income:		$86,000</a:t>
            </a:r>
          </a:p>
          <a:p>
            <a:r>
              <a:rPr lang="en-US" sz="3600" dirty="0"/>
              <a:t>ELCA, median church income: 			$63,000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527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"/>
            <a:ext cx="10515600" cy="7530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“Just Getting by” as a Financial Priority for American Workers: 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745813"/>
              </p:ext>
            </p:extLst>
          </p:nvPr>
        </p:nvGraphicFramePr>
        <p:xfrm>
          <a:off x="838200" y="767455"/>
          <a:ext cx="10515600" cy="54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D3B40F6-5563-486F-831B-DD2A66E4742E}"/>
              </a:ext>
            </a:extLst>
          </p:cNvPr>
          <p:cNvSpPr/>
          <p:nvPr/>
        </p:nvSpPr>
        <p:spPr>
          <a:xfrm>
            <a:off x="0" y="6426763"/>
            <a:ext cx="11941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17th Annual Transamerica Retirement Survey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December 2016 (Los Angeles, CA: Transamerica Institute).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8408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2"/>
            <a:ext cx="10515600" cy="8358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“Just Getting By” by Denomination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322626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/>
              <a:t>Greek Orthodox (50% say they live paycheck to paycheck)</a:t>
            </a:r>
          </a:p>
          <a:p>
            <a:r>
              <a:rPr lang="en-US" sz="3900" dirty="0"/>
              <a:t>Christian Reformed Church in America (47% do not have money available after bills and expenses for savings)</a:t>
            </a:r>
          </a:p>
          <a:p>
            <a:r>
              <a:rPr lang="en-US" sz="3900" dirty="0"/>
              <a:t>Assemblies of God (33% experience “quite a bit” to “tremendous” financial stress)</a:t>
            </a:r>
          </a:p>
          <a:p>
            <a:r>
              <a:rPr lang="en-US" sz="3900" dirty="0"/>
              <a:t>Church of the Nazarene and American Baptist (29% indicate high levels of financial stress)</a:t>
            </a:r>
          </a:p>
          <a:p>
            <a:r>
              <a:rPr lang="en-US" sz="3900" dirty="0"/>
              <a:t>Church of God, Anderson (34% say their calling is at risk due to finances)</a:t>
            </a:r>
          </a:p>
          <a:p>
            <a:r>
              <a:rPr lang="en-US" sz="3900" dirty="0"/>
              <a:t>Church of God, Cleveland (33% say their calling is at risk due to finances)</a:t>
            </a:r>
          </a:p>
          <a:p>
            <a:r>
              <a:rPr lang="en-US" sz="3900" dirty="0"/>
              <a:t>Christian Church, Disciples of Christ (30% of female clergy experience major financial stress compared to 16% of male clergy)</a:t>
            </a:r>
          </a:p>
          <a:p>
            <a:r>
              <a:rPr lang="en-US" sz="3900" dirty="0"/>
              <a:t>American Baptist (40% of black clergy reported that their financial situation resulted in an “extreme” or “large problem” as compared to 27% of white clergy)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323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D81C3BD-66C0-446E-990C-58ED57CDA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53301"/>
              </p:ext>
            </p:extLst>
          </p:nvPr>
        </p:nvGraphicFramePr>
        <p:xfrm>
          <a:off x="2053114" y="1200330"/>
          <a:ext cx="7979160" cy="551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EB7D8C-9C71-426D-8BFB-FE9AD5014474}"/>
              </a:ext>
            </a:extLst>
          </p:cNvPr>
          <p:cNvSpPr/>
          <p:nvPr/>
        </p:nvSpPr>
        <p:spPr>
          <a:xfrm>
            <a:off x="2053114" y="1"/>
            <a:ext cx="8091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0070C0"/>
                </a:solidFill>
              </a:rPr>
              <a:t>Clergy Average Salaries as a Proportion</a:t>
            </a:r>
          </a:p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0070C0"/>
                </a:solidFill>
              </a:rPr>
              <a:t>of School Teacher Salaries: 1890-2017</a:t>
            </a:r>
          </a:p>
        </p:txBody>
      </p:sp>
    </p:spTree>
    <p:extLst>
      <p:ext uri="{BB962C8B-B14F-4D97-AF65-F5344CB8AC3E}">
        <p14:creationId xmlns:p14="http://schemas.microsoft.com/office/powerpoint/2010/main" val="160646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36"/>
            <a:ext cx="10515600" cy="8800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Student Debt and Financial Stress: Christian Church (Disciples of Christ) Parish Clergy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947651"/>
          <a:ext cx="10515600" cy="564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52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3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2EF31-8DA4-4132-A788-88BE47E46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10807"/>
          <a:stretch/>
        </p:blipFill>
        <p:spPr>
          <a:xfrm>
            <a:off x="191728" y="-383447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26FEBA-3D1B-4004-AA20-96934EE01CA5}"/>
              </a:ext>
            </a:extLst>
          </p:cNvPr>
          <p:cNvSpPr txBox="1"/>
          <p:nvPr/>
        </p:nvSpPr>
        <p:spPr>
          <a:xfrm rot="8758279" flipH="1" flipV="1">
            <a:off x="3955236" y="473274"/>
            <a:ext cx="120823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Ink Free" panose="020B0604020202020204" pitchFamily="66" charset="0"/>
              </a:rPr>
              <a:t>Or clergy</a:t>
            </a:r>
          </a:p>
        </p:txBody>
      </p:sp>
    </p:spTree>
    <p:extLst>
      <p:ext uri="{BB962C8B-B14F-4D97-AF65-F5344CB8AC3E}">
        <p14:creationId xmlns:p14="http://schemas.microsoft.com/office/powerpoint/2010/main" val="66098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14" y="123568"/>
            <a:ext cx="10487526" cy="7609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Education by Selected Occupations and the General Population Age 25+ (with average income):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97113"/>
              </p:ext>
            </p:extLst>
          </p:nvPr>
        </p:nvGraphicFramePr>
        <p:xfrm>
          <a:off x="823079" y="982235"/>
          <a:ext cx="10560961" cy="575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8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807D6-F5B5-4C3F-ABCE-48FF4D90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The NEI Research Initiative</a:t>
            </a:r>
          </a:p>
        </p:txBody>
      </p:sp>
    </p:spTree>
    <p:extLst>
      <p:ext uri="{BB962C8B-B14F-4D97-AF65-F5344CB8AC3E}">
        <p14:creationId xmlns:p14="http://schemas.microsoft.com/office/powerpoint/2010/main" val="280903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12043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Median (Full Time) Clergy Income by Denomination: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9433"/>
            <a:ext cx="10910777" cy="3862120"/>
          </a:xfrm>
        </p:spPr>
        <p:txBody>
          <a:bodyPr>
            <a:normAutofit/>
          </a:bodyPr>
          <a:lstStyle/>
          <a:p>
            <a:r>
              <a:rPr lang="en-US" sz="3600" dirty="0"/>
              <a:t>The Episcopal Church						$75,355</a:t>
            </a:r>
          </a:p>
          <a:p>
            <a:r>
              <a:rPr lang="en-US" sz="3600" dirty="0"/>
              <a:t>Christian Reformed Church in North America 	$75,000</a:t>
            </a:r>
          </a:p>
          <a:p>
            <a:r>
              <a:rPr lang="en-US" sz="3600" dirty="0"/>
              <a:t>Evangelical Lutheran Church in America 		$63,000</a:t>
            </a:r>
          </a:p>
          <a:p>
            <a:r>
              <a:rPr lang="en-US" sz="3600" dirty="0"/>
              <a:t>Assemblies of God 						$42,351</a:t>
            </a:r>
          </a:p>
          <a:p>
            <a:r>
              <a:rPr lang="en-US" sz="3600" dirty="0"/>
              <a:t>Church of the Nazarene 					$41,747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426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916C-DF3F-47EA-B504-34FB5F8F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79" y="159386"/>
            <a:ext cx="10441642" cy="1087155"/>
          </a:xfrm>
        </p:spPr>
        <p:txBody>
          <a:bodyPr>
            <a:normAutofit/>
          </a:bodyPr>
          <a:lstStyle/>
          <a:p>
            <a:pPr algn="ctr">
              <a:defRPr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rgbClr val="0070C0"/>
                </a:solidFill>
              </a:rPr>
              <a:t>Episcopal Congregations by Priest Status:2016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256574-23B6-4B1A-97B1-A1B899F1C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570812"/>
              </p:ext>
            </p:extLst>
          </p:nvPr>
        </p:nvGraphicFramePr>
        <p:xfrm>
          <a:off x="726140" y="1075765"/>
          <a:ext cx="11053484" cy="541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19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8052"/>
            <a:ext cx="10515600" cy="4022101"/>
          </a:xfrm>
        </p:spPr>
        <p:txBody>
          <a:bodyPr numCol="1">
            <a:normAutofit/>
          </a:bodyPr>
          <a:lstStyle/>
          <a:p>
            <a:r>
              <a:rPr lang="en-US" sz="3600" dirty="0"/>
              <a:t>The Episcopal Church: 				27%</a:t>
            </a:r>
          </a:p>
          <a:p>
            <a:r>
              <a:rPr lang="en-US" sz="3600" dirty="0"/>
              <a:t>The Assemblies of God: 			26%</a:t>
            </a:r>
          </a:p>
          <a:p>
            <a:r>
              <a:rPr lang="en-US" sz="3600" dirty="0"/>
              <a:t>Church of God, Anderson, Indiana: 	33% </a:t>
            </a:r>
          </a:p>
          <a:p>
            <a:r>
              <a:rPr lang="en-US" sz="3600" dirty="0"/>
              <a:t>Mennonite: 						42%</a:t>
            </a:r>
          </a:p>
          <a:p>
            <a:r>
              <a:rPr lang="en-US" sz="3600" dirty="0"/>
              <a:t>Samuel DeWitt Proctor Conference: 	54%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676796-A50D-49B3-9CD7-637C35E722A8}"/>
              </a:ext>
            </a:extLst>
          </p:cNvPr>
          <p:cNvSpPr txBox="1">
            <a:spLocks/>
          </p:cNvSpPr>
          <p:nvPr/>
        </p:nvSpPr>
        <p:spPr>
          <a:xfrm>
            <a:off x="572386" y="489609"/>
            <a:ext cx="10515600" cy="114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70C0"/>
                </a:solidFill>
              </a:rPr>
              <a:t>Clergy Part-Time and Bi-Vocational Employment Status by Denomination</a:t>
            </a:r>
          </a:p>
        </p:txBody>
      </p:sp>
    </p:spTree>
    <p:extLst>
      <p:ext uri="{BB962C8B-B14F-4D97-AF65-F5344CB8AC3E}">
        <p14:creationId xmlns:p14="http://schemas.microsoft.com/office/powerpoint/2010/main" val="366953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640"/>
            <a:ext cx="10515600" cy="88001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Satisfaction with Salary by Size of Church:  CRCNA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97655"/>
          <a:ext cx="10515600" cy="54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0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887</Words>
  <Application>Microsoft Office PowerPoint</Application>
  <PresentationFormat>Widescreen</PresentationFormat>
  <Paragraphs>151</Paragraphs>
  <Slides>32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Ink Free</vt:lpstr>
      <vt:lpstr>Office Theme</vt:lpstr>
      <vt:lpstr>Financial Issues Facing Clergy in the United States: Results from National and Denominational Surveys   C. Kirk Hadaway &amp; Penny Long Marler</vt:lpstr>
      <vt:lpstr>Clergy Income  “I am learning that God provides just enough for the moment. I have struggled to keep a roof over our heads and gas in the tank, but there has always been enough.” </vt:lpstr>
      <vt:lpstr>PowerPoint Presentation</vt:lpstr>
      <vt:lpstr>Education by Selected Occupations and the General Population Age 25+ (with average income): 2017</vt:lpstr>
      <vt:lpstr>The NEI Research Initiative</vt:lpstr>
      <vt:lpstr>Median (Full Time) Clergy Income by Denomination: 2015</vt:lpstr>
      <vt:lpstr>Episcopal Congregations by Priest Status:2016 </vt:lpstr>
      <vt:lpstr>PowerPoint Presentation</vt:lpstr>
      <vt:lpstr>Satisfaction with Salary by Size of Church:  CRCNA</vt:lpstr>
      <vt:lpstr>PowerPoint Presentation</vt:lpstr>
      <vt:lpstr>Salary Inequity among Clergy by Gender</vt:lpstr>
      <vt:lpstr>Percent Female Clergy by Church Size  and Position in the Episcopal Church: 2015</vt:lpstr>
      <vt:lpstr>Satisfaction with Base Salary by Clergy Race: CRCNA</vt:lpstr>
      <vt:lpstr>Clergy Benefits  “I am pushing 40 and have almost nothing in our retirement accounts—not because of poor planning but because at this point that’s a luxury we can’t afford.” </vt:lpstr>
      <vt:lpstr>Retirement Savings:  The Number One  Concern for Clergy</vt:lpstr>
      <vt:lpstr>Denominational Retirement Plans &amp; Participation</vt:lpstr>
      <vt:lpstr>Household Retirement Savings in U.S. by Education: 2016</vt:lpstr>
      <vt:lpstr>Percent of Clergy Opting Out of Social Security</vt:lpstr>
      <vt:lpstr>Health Care Benefits</vt:lpstr>
      <vt:lpstr>Health Care Benefits</vt:lpstr>
      <vt:lpstr>Clergy Debt &amp; Savings   “I am expected to have a masters degree to do my job and paying off my student loans is a pretty heavy burden.  About a third of my paycheck each month goes toward paying off debt.” </vt:lpstr>
      <vt:lpstr>Education Debt</vt:lpstr>
      <vt:lpstr>PowerPoint Presentation</vt:lpstr>
      <vt:lpstr>Emergency Savings</vt:lpstr>
      <vt:lpstr>Estimated Emergency Savings by Education: 2016</vt:lpstr>
      <vt:lpstr>Standard of Living  “My salary and benefits package is sufficient for me to have a reasonable standard of living, but it is not enough to get ahead.” </vt:lpstr>
      <vt:lpstr>Household Income vs. Church Income</vt:lpstr>
      <vt:lpstr>“Just Getting by” as a Financial Priority for American Workers: 2016</vt:lpstr>
      <vt:lpstr>“Just Getting By” by Denomination</vt:lpstr>
      <vt:lpstr>Student Debt and Financial Stress: Christian Church (Disciples of Christ) Parish Clergy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Issues Facing Clergy in the United States: Results from National and Denominational Surveys   Kirk Hadaway &amp; Penny Long Marler</dc:title>
  <dc:creator>Penny Marler</dc:creator>
  <cp:lastModifiedBy>Christopher Hadaway</cp:lastModifiedBy>
  <cp:revision>48</cp:revision>
  <dcterms:created xsi:type="dcterms:W3CDTF">2019-01-08T15:58:40Z</dcterms:created>
  <dcterms:modified xsi:type="dcterms:W3CDTF">2019-01-16T03:26:40Z</dcterms:modified>
</cp:coreProperties>
</file>